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NanumGothicBold"/>
      <p:regular r:id="rId18"/>
      <p:bold r:id="rId30"/>
    </p:embeddedFont>
    <p:embeddedFont>
      <p:font typeface="NanumGothicExtraBold"/>
      <p:bold r:id="rId19"/>
    </p:embeddedFont>
    <p:embeddedFont>
      <p:font typeface="Pretendard Medium"/>
      <p:bold r:id="rId20"/>
    </p:embeddedFont>
    <p:embeddedFont>
      <p:font typeface="Geologica Roman Light"/>
      <p:regular r:id="rId21"/>
    </p:embeddedFont>
    <p:embeddedFont>
      <p:font typeface="Murecho Bold"/>
      <p:bold r:id="rId22"/>
    </p:embeddedFont>
    <p:embeddedFont>
      <p:font typeface="Pretendard ExtraBold"/>
      <p:bold r:id="rId23"/>
    </p:embeddedFont>
    <p:embeddedFont>
      <p:font typeface="Geologica Roman Bold"/>
      <p:bold r:id="rId24"/>
    </p:embeddedFont>
    <p:embeddedFont>
      <p:font typeface="Murecho Regular"/>
      <p:regular r:id="rId25"/>
    </p:embeddedFont>
    <p:embeddedFont>
      <p:font typeface="Pretendard Regular"/>
      <p:regular r:id="rId26"/>
    </p:embeddedFont>
    <p:embeddedFont>
      <p:font typeface="Pretendard Bold"/>
      <p:bold r:id="rId27"/>
    </p:embeddedFont>
    <p:embeddedFont>
      <p:font typeface="Murecho Light"/>
      <p:regular r:id="rId28"/>
    </p:embeddedFont>
    <p:embeddedFont>
      <p:font typeface="Murecho Medium"/>
      <p:bold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.fntdata" Type="http://schemas.openxmlformats.org/officeDocument/2006/relationships/font"/><Relationship Id="rId19" Target="fonts/font2.fntdata" Type="http://schemas.openxmlformats.org/officeDocument/2006/relationships/font"/><Relationship Id="rId2" Target="presProps.xml" Type="http://schemas.openxmlformats.org/officeDocument/2006/relationships/presProps"/><Relationship Id="rId20" Target="fonts/font3.fntdata" Type="http://schemas.openxmlformats.org/officeDocument/2006/relationships/font"/><Relationship Id="rId21" Target="fonts/font4.fntdata" Type="http://schemas.openxmlformats.org/officeDocument/2006/relationships/font"/><Relationship Id="rId22" Target="fonts/font5.fntdata" Type="http://schemas.openxmlformats.org/officeDocument/2006/relationships/font"/><Relationship Id="rId23" Target="fonts/font6.fntdata" Type="http://schemas.openxmlformats.org/officeDocument/2006/relationships/font"/><Relationship Id="rId24" Target="fonts/font7.fntdata" Type="http://schemas.openxmlformats.org/officeDocument/2006/relationships/font"/><Relationship Id="rId25" Target="fonts/font8.fntdata" Type="http://schemas.openxmlformats.org/officeDocument/2006/relationships/font"/><Relationship Id="rId26" Target="fonts/font9.fntdata" Type="http://schemas.openxmlformats.org/officeDocument/2006/relationships/font"/><Relationship Id="rId27" Target="fonts/font10.fntdata" Type="http://schemas.openxmlformats.org/officeDocument/2006/relationships/font"/><Relationship Id="rId28" Target="fonts/font11.fntdata" Type="http://schemas.openxmlformats.org/officeDocument/2006/relationships/font"/><Relationship Id="rId29" Target="fonts/font12.fntdata" Type="http://schemas.openxmlformats.org/officeDocument/2006/relationships/font"/><Relationship Id="rId3" Target="viewProps.xml" Type="http://schemas.openxmlformats.org/officeDocument/2006/relationships/viewProps"/><Relationship Id="rId30" Target="fonts/font1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4020800" y="6210300"/>
            <a:ext cx="2476500" cy="24765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4020800" y="8267700"/>
            <a:ext cx="2476500" cy="2476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4020800" y="3162300"/>
            <a:ext cx="2476500" cy="24765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914400" y="6197600"/>
            <a:ext cx="72898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500" b="false" i="false" u="none" strike="noStrike">
                <a:solidFill>
                  <a:srgbClr val="0040E0"/>
                </a:solidFill>
                <a:latin typeface="NanumGothic"/>
              </a:rPr>
              <a:t>Sequence and Sorting Algorithm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" y="3009900"/>
            <a:ext cx="11049000" cy="285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1300"/>
              </a:lnSpc>
            </a:pPr>
            <a:r>
              <a:rPr lang="ko-KR" sz="9000" b="false" i="false" u="none" strike="noStrike">
                <a:solidFill>
                  <a:srgbClr val="0040E0"/>
                </a:solidFill>
                <a:ea typeface="NanumGothicExtraBold"/>
              </a:rPr>
              <a:t>수열과</a:t>
            </a:r>
          </a:p>
          <a:p>
            <a:pPr algn="l" lvl="0">
              <a:lnSpc>
                <a:spcPct val="91300"/>
              </a:lnSpc>
            </a:pPr>
            <a:r>
              <a:rPr lang="ko-KR" sz="9000" b="false" i="false" u="none" strike="noStrike">
                <a:solidFill>
                  <a:srgbClr val="0040E0"/>
                </a:solidFill>
                <a:ea typeface="NanumGothicExtraBold"/>
              </a:rPr>
              <a:t>정렬</a:t>
            </a:r>
            <a:r>
              <a:rPr lang="en-US" sz="9000" b="false" i="false" u="none" strike="noStrike">
                <a:solidFill>
                  <a:srgbClr val="0040E0"/>
                </a:solidFill>
                <a:latin typeface="NanumGothicExtraBold"/>
              </a:rPr>
              <a:t> </a:t>
            </a:r>
            <a:r>
              <a:rPr lang="ko-KR" sz="9000" b="false" i="false" u="none" strike="noStrike">
                <a:solidFill>
                  <a:srgbClr val="0040E0"/>
                </a:solidFill>
                <a:ea typeface="NanumGothicExtraBold"/>
              </a:rPr>
              <a:t>알고리즘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" y="9042400"/>
            <a:ext cx="42672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8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8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" y="8636000"/>
            <a:ext cx="42672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800" b="false" i="false" u="none" strike="noStrike">
                <a:solidFill>
                  <a:srgbClr val="0040E0"/>
                </a:solidFill>
                <a:latin typeface="Pretendard Medium"/>
              </a:rPr>
              <a:t>2024 1</a:t>
            </a:r>
            <a:r>
              <a:rPr lang="ko-KR" sz="1800" b="false" i="false" u="none" strike="noStrike">
                <a:solidFill>
                  <a:srgbClr val="0040E0"/>
                </a:solidFill>
                <a:ea typeface="Pretendard Medium"/>
              </a:rPr>
              <a:t>학기</a:t>
            </a:r>
            <a:r>
              <a:rPr lang="en-US" sz="1800" b="false" i="false" u="none" strike="noStrike">
                <a:solidFill>
                  <a:srgbClr val="0040E0"/>
                </a:solidFill>
                <a:latin typeface="Pretendard Medium"/>
              </a:rPr>
              <a:t> </a:t>
            </a:r>
            <a:r>
              <a:rPr lang="ko-KR" sz="1800" b="false" i="false" u="none" strike="noStrike">
                <a:solidFill>
                  <a:srgbClr val="0040E0"/>
                </a:solidFill>
                <a:ea typeface="Pretendard Medium"/>
              </a:rPr>
              <a:t>수학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4900" y="838200"/>
            <a:ext cx="1778000" cy="27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800" b="false" i="false" u="none" strike="noStrike">
                <a:solidFill>
                  <a:srgbClr val="0040E0"/>
                </a:solidFill>
                <a:latin typeface="Geologica Roman Light"/>
              </a:rPr>
              <a:t>PRESENTATION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386300" y="9537700"/>
            <a:ext cx="29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08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855200" y="1104900"/>
            <a:ext cx="7366000" cy="80899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92200" y="3213100"/>
            <a:ext cx="5829300" cy="59182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66800" y="482600"/>
            <a:ext cx="23368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수열의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정렬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92200" y="1536700"/>
            <a:ext cx="5499100" cy="165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병합</a:t>
            </a:r>
            <a:r>
              <a:rPr lang="en-US" sz="5000" b="false" i="false" u="none" strike="noStrike" spc="-100">
                <a:solidFill>
                  <a:srgbClr val="0040E0"/>
                </a:solidFill>
                <a:latin typeface="NanumGothicExtraBold"/>
              </a:rPr>
              <a:t> </a:t>
            </a: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정렬</a:t>
            </a:r>
          </a:p>
          <a:p>
            <a:pPr algn="l" lvl="0">
              <a:lnSpc>
                <a:spcPct val="99600"/>
              </a:lnSpc>
            </a:pP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알고리즘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8000" y="482600"/>
            <a:ext cx="5969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800" b="false" i="false" u="none" strike="noStrike">
                <a:solidFill>
                  <a:srgbClr val="000000"/>
                </a:solidFill>
                <a:latin typeface="Geologica Roman Bold"/>
              </a:rPr>
              <a:t>03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969500" y="1562100"/>
            <a:ext cx="6794500" cy="67945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487900" y="9537700"/>
            <a:ext cx="29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09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31600" y="8597900"/>
            <a:ext cx="36957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0040E0"/>
                </a:solidFill>
                <a:ea typeface="Murecho Medium"/>
              </a:rPr>
              <a:t>내용과</a:t>
            </a:r>
            <a:r>
              <a:rPr lang="en-US" sz="2000" b="false" i="false" u="none" strike="noStrike">
                <a:solidFill>
                  <a:srgbClr val="0040E0"/>
                </a:solidFill>
                <a:latin typeface="Murecho Medium"/>
              </a:rPr>
              <a:t> </a:t>
            </a:r>
            <a:r>
              <a:rPr lang="ko-KR" sz="2000" b="false" i="false" u="none" strike="noStrike">
                <a:solidFill>
                  <a:srgbClr val="0040E0"/>
                </a:solidFill>
                <a:ea typeface="Murecho Medium"/>
              </a:rPr>
              <a:t>아무런</a:t>
            </a:r>
            <a:r>
              <a:rPr lang="en-US" sz="2000" b="false" i="false" u="none" strike="noStrike">
                <a:solidFill>
                  <a:srgbClr val="0040E0"/>
                </a:solidFill>
                <a:latin typeface="Murecho Medium"/>
              </a:rPr>
              <a:t> </a:t>
            </a:r>
            <a:r>
              <a:rPr lang="ko-KR" sz="2000" b="false" i="false" u="none" strike="noStrike">
                <a:solidFill>
                  <a:srgbClr val="0040E0"/>
                </a:solidFill>
                <a:ea typeface="Murecho Medium"/>
              </a:rPr>
              <a:t>관련도</a:t>
            </a:r>
            <a:r>
              <a:rPr lang="en-US" sz="2000" b="false" i="false" u="none" strike="noStrike">
                <a:solidFill>
                  <a:srgbClr val="0040E0"/>
                </a:solidFill>
                <a:latin typeface="Murecho Medium"/>
              </a:rPr>
              <a:t> </a:t>
            </a:r>
            <a:r>
              <a:rPr lang="ko-KR" sz="2000" b="false" i="false" u="none" strike="noStrike">
                <a:solidFill>
                  <a:srgbClr val="0040E0"/>
                </a:solidFill>
                <a:ea typeface="Murecho Medium"/>
              </a:rPr>
              <a:t>없는</a:t>
            </a:r>
            <a:r>
              <a:rPr lang="en-US" sz="2000" b="false" i="false" u="none" strike="noStrike">
                <a:solidFill>
                  <a:srgbClr val="0040E0"/>
                </a:solidFill>
                <a:latin typeface="Murecho Medium"/>
              </a:rPr>
              <a:t> </a:t>
            </a:r>
            <a:r>
              <a:rPr lang="ko-KR" sz="2000" b="false" i="false" u="none" strike="noStrike">
                <a:solidFill>
                  <a:srgbClr val="0040E0"/>
                </a:solidFill>
                <a:ea typeface="Murecho Medium"/>
              </a:rPr>
              <a:t>이미지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66800" y="482600"/>
            <a:ext cx="23368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수열의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정렬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8000" y="482600"/>
            <a:ext cx="5969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800" b="false" i="false" u="none" strike="noStrike">
                <a:solidFill>
                  <a:srgbClr val="000000"/>
                </a:solidFill>
                <a:latin typeface="Geologica Roman Bold"/>
              </a:rPr>
              <a:t>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92200" y="1536700"/>
            <a:ext cx="5499100" cy="165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데이터를</a:t>
            </a:r>
          </a:p>
          <a:p>
            <a:pPr algn="l" lvl="0">
              <a:lnSpc>
                <a:spcPct val="99600"/>
              </a:lnSpc>
            </a:pP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정렬하는</a:t>
            </a:r>
            <a:r>
              <a:rPr lang="en-US" sz="5000" b="false" i="false" u="none" strike="noStrike" spc="-100">
                <a:solidFill>
                  <a:srgbClr val="0040E0"/>
                </a:solidFill>
                <a:latin typeface="NanumGothicExtraBold"/>
              </a:rPr>
              <a:t> </a:t>
            </a: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이유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7400" y="4597400"/>
            <a:ext cx="5041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3000" b="false" i="false" u="none" strike="noStrike">
                <a:solidFill>
                  <a:srgbClr val="000000"/>
                </a:solidFill>
                <a:ea typeface="NanumGothicExtraBold"/>
              </a:rPr>
              <a:t>효율적인</a:t>
            </a:r>
            <a:r>
              <a:rPr lang="en-US" sz="3000" b="false" i="false" u="none" strike="noStrike">
                <a:solidFill>
                  <a:srgbClr val="000000"/>
                </a:solidFill>
                <a:latin typeface="NanumGothicExtraBold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NanumGothicExtraBold"/>
              </a:rPr>
              <a:t>데이터</a:t>
            </a:r>
            <a:r>
              <a:rPr lang="en-US" sz="3000" b="false" i="false" u="none" strike="noStrike">
                <a:solidFill>
                  <a:srgbClr val="000000"/>
                </a:solidFill>
                <a:latin typeface="NanumGothicExtraBold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NanumGothicExtraBold"/>
              </a:rPr>
              <a:t>검색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7400" y="5549900"/>
            <a:ext cx="59182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3000" b="false" i="false" u="none" strike="noStrike">
                <a:solidFill>
                  <a:srgbClr val="000000"/>
                </a:solidFill>
                <a:ea typeface="NanumGothicExtraBold"/>
              </a:rPr>
              <a:t>데이터의</a:t>
            </a:r>
            <a:r>
              <a:rPr lang="en-US" sz="3000" b="false" i="false" u="none" strike="noStrike">
                <a:solidFill>
                  <a:srgbClr val="000000"/>
                </a:solidFill>
                <a:latin typeface="NanumGothicExtraBold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NanumGothicExtraBold"/>
              </a:rPr>
              <a:t>체계적</a:t>
            </a:r>
            <a:r>
              <a:rPr lang="en-US" sz="3000" b="false" i="false" u="none" strike="noStrike">
                <a:solidFill>
                  <a:srgbClr val="000000"/>
                </a:solidFill>
                <a:latin typeface="NanumGothicExtraBold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NanumGothicExtraBold"/>
              </a:rPr>
              <a:t>구조화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4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104900" y="6184900"/>
            <a:ext cx="2476500" cy="24765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104900" y="8267700"/>
            <a:ext cx="2476500" cy="24765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04900" y="4102100"/>
            <a:ext cx="2476500" cy="24765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038600" y="4102100"/>
            <a:ext cx="2476500" cy="24765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038600" y="6184900"/>
            <a:ext cx="2476500" cy="24765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038600" y="2019300"/>
            <a:ext cx="2476500" cy="24765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8953500" y="4000500"/>
            <a:ext cx="8470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ko-KR" sz="7000" b="false" i="false" u="none" strike="noStrike" spc="-100">
                <a:solidFill>
                  <a:srgbClr val="FFFFFF"/>
                </a:solidFill>
                <a:ea typeface="NanumGothicExtraBold"/>
              </a:rPr>
              <a:t>감사합니다</a:t>
            </a:r>
            <a:r>
              <a:rPr lang="en-US" sz="7000" b="false" i="false" u="none" strike="noStrike" spc="-100">
                <a:solidFill>
                  <a:srgbClr val="FFFFFF"/>
                </a:solidFill>
                <a:latin typeface="NanumGothicExtraBold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03100" y="5994400"/>
            <a:ext cx="52959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400" b="false" i="false" u="none" strike="noStrike">
                <a:solidFill>
                  <a:srgbClr val="FFFFFF"/>
                </a:solidFill>
                <a:latin typeface="Murecho Regular"/>
              </a:rPr>
              <a:t>Thanks for your attention.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144500" y="9042400"/>
            <a:ext cx="42672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800" b="true" i="false" u="none" strike="noStrike">
                <a:solidFill>
                  <a:srgbClr val="FFFFFF"/>
                </a:solidFill>
                <a:latin typeface="NanumGothicBold"/>
              </a:rPr>
              <a:t>21213 </a:t>
            </a:r>
            <a:r>
              <a:rPr lang="ko-KR" sz="1800" b="true" i="false" u="none" strike="noStrike">
                <a:solidFill>
                  <a:srgbClr val="FFFFFF"/>
                </a:solidFill>
                <a:ea typeface="NanumGothicBold"/>
              </a:rPr>
              <a:t>안준혁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144500" y="8636000"/>
            <a:ext cx="42672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800" b="false" i="false" u="none" strike="noStrike">
                <a:solidFill>
                  <a:srgbClr val="FFFFFF"/>
                </a:solidFill>
                <a:latin typeface="NanumGothic"/>
              </a:rPr>
              <a:t>Sequence and Sorting Algorithm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04900" y="838200"/>
            <a:ext cx="22987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800" b="false" i="false" u="none" strike="noStrike">
                <a:solidFill>
                  <a:srgbClr val="FFFFFF"/>
                </a:solidFill>
                <a:latin typeface="Geologica Roman Light"/>
              </a:rPr>
              <a:t>PRESENTATION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1560000">
            <a:off x="-3175000" y="6388100"/>
            <a:ext cx="20624800" cy="889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854200" y="1282700"/>
            <a:ext cx="101727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none" strike="noStrike" spc="-100">
                <a:solidFill>
                  <a:srgbClr val="0040E0"/>
                </a:solidFill>
                <a:latin typeface="Murecho Bold"/>
              </a:rPr>
              <a:t>Table of Contents</a:t>
            </a:r>
          </a:p>
        </p:txBody>
      </p:sp>
      <p:grpSp>
        <p:nvGrpSpPr>
          <p:cNvPr name="Group 4" id="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grpSp>
        <p:nvGrpSpPr>
          <p:cNvPr name="Group 5" id="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556000" y="3263900"/>
            <a:ext cx="787400" cy="787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076700" y="3263900"/>
            <a:ext cx="800100" cy="8001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3733800" y="4216400"/>
            <a:ext cx="3695700" cy="342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ExtraBold"/>
              </a:rPr>
              <a:t>수열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733800" y="3403600"/>
            <a:ext cx="33401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800" b="false" i="false" u="none" strike="noStrike">
                <a:solidFill>
                  <a:srgbClr val="FFFFFF"/>
                </a:solidFill>
                <a:latin typeface="Geologica Roman Bold"/>
              </a:rPr>
              <a:t>01</a:t>
            </a:r>
          </a:p>
        </p:txBody>
      </p:sp>
      <p:grpSp>
        <p:nvGrpSpPr>
          <p:cNvPr name="Group 10" id="10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grpSp>
        <p:nvGrpSpPr>
          <p:cNvPr name="Group 11" id="1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248900" y="6438900"/>
            <a:ext cx="787400" cy="787400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769600" y="6438900"/>
            <a:ext cx="800100" cy="80010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0426700" y="7391400"/>
            <a:ext cx="3695700" cy="342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ExtraBold"/>
              </a:rPr>
              <a:t>수열의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ExtraBold"/>
              </a:rPr>
              <a:t>정렬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426700" y="6578600"/>
            <a:ext cx="33401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800" b="false" i="false" u="none" strike="noStrike">
                <a:solidFill>
                  <a:srgbClr val="FFFFFF"/>
                </a:solidFill>
                <a:latin typeface="Geologica Roman Bold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722600" y="9563100"/>
            <a:ext cx="2057400" cy="279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00</a:t>
            </a:r>
          </a:p>
        </p:txBody>
      </p:sp>
      <p:pic>
        <p:nvPicPr>
          <p:cNvPr name="Picture 18" id="1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19" id="19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  <p:grpSp>
        <p:nvGrpSpPr>
          <p:cNvPr name="Group 20" id="20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grpSp>
        <p:nvGrpSpPr>
          <p:cNvPr name="Group 21" id="2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2" id="22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6908800" y="4851400"/>
            <a:ext cx="787400" cy="787400"/>
          </a:xfrm>
          <a:prstGeom prst="rect">
            <a:avLst/>
          </a:prstGeom>
        </p:spPr>
      </p:pic>
      <p:pic>
        <p:nvPicPr>
          <p:cNvPr name="Picture 23" id="2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7416800" y="4851400"/>
            <a:ext cx="800100" cy="800100"/>
          </a:xfrm>
          <a:prstGeom prst="rect">
            <a:avLst/>
          </a:prstGeom>
        </p:spPr>
      </p:pic>
      <p:sp>
        <p:nvSpPr>
          <p:cNvPr name="TextBox 24" id="24"/>
          <p:cNvSpPr txBox="true"/>
          <p:nvPr/>
        </p:nvSpPr>
        <p:spPr>
          <a:xfrm rot="0">
            <a:off x="7073900" y="5803900"/>
            <a:ext cx="3695700" cy="342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ExtraBold"/>
              </a:rPr>
              <a:t>프로그래밍에서의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ExtraBold"/>
              </a:rPr>
              <a:t>수열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073900" y="4991100"/>
            <a:ext cx="33401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800" b="false" i="false" u="none" strike="noStrike">
                <a:solidFill>
                  <a:srgbClr val="FFFFFF"/>
                </a:solidFill>
                <a:latin typeface="Geologica Roman Bold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3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14400" y="3632200"/>
            <a:ext cx="12560300" cy="160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9000" b="false" i="false" u="none" strike="noStrike" spc="-100">
                <a:solidFill>
                  <a:srgbClr val="0040E0"/>
                </a:solidFill>
                <a:ea typeface="NanumGothicExtraBold"/>
              </a:rPr>
              <a:t>수열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14400" y="723900"/>
            <a:ext cx="2032000" cy="176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0000" b="false" i="false" u="none" strike="noStrike" spc="-100">
                <a:solidFill>
                  <a:srgbClr val="0040E0"/>
                </a:solidFill>
                <a:latin typeface="Geologica Roman Bold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487900" y="9537700"/>
            <a:ext cx="29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559300" y="4203700"/>
            <a:ext cx="3810000" cy="3810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931400" y="4203700"/>
            <a:ext cx="3810000" cy="3810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812800" y="4203700"/>
            <a:ext cx="3810000" cy="38100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5303500" y="4203700"/>
            <a:ext cx="3810000" cy="3810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866900" y="4203700"/>
            <a:ext cx="3810000" cy="38100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239000" y="4203700"/>
            <a:ext cx="3810000" cy="38100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2611100" y="4203700"/>
            <a:ext cx="3810000" cy="38100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7487900" y="9537700"/>
            <a:ext cx="29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026400" y="5511800"/>
            <a:ext cx="22352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400" b="false" i="false" u="none" strike="noStrike">
                <a:solidFill>
                  <a:srgbClr val="FFFFFF"/>
                </a:solidFill>
                <a:ea typeface="NanumGothicExtraBold"/>
              </a:rPr>
              <a:t>등비수열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07300" y="6350000"/>
            <a:ext cx="3073400" cy="660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첫째항에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차례로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 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일정한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수를</a:t>
            </a:r>
          </a:p>
          <a:p>
            <a:pPr algn="ctr" lvl="0">
              <a:lnSpc>
                <a:spcPct val="124499"/>
              </a:lnSpc>
            </a:pP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곱하여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만든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수열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54300" y="5511800"/>
            <a:ext cx="22352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400" b="false" i="false" u="none" strike="noStrike">
                <a:solidFill>
                  <a:srgbClr val="FFFFFF"/>
                </a:solidFill>
                <a:ea typeface="NanumGothicExtraBold"/>
              </a:rPr>
              <a:t>등차수열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35200" y="6350000"/>
            <a:ext cx="3073400" cy="660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첫째항에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차례로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 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일정한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수를</a:t>
            </a:r>
          </a:p>
          <a:p>
            <a:pPr algn="ctr" lvl="0">
              <a:lnSpc>
                <a:spcPct val="124499"/>
              </a:lnSpc>
            </a:pP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더하여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만든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수열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79400" y="6350000"/>
            <a:ext cx="3073400" cy="660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계차수열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,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조화수열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,</a:t>
            </a:r>
            <a:b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</a:b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피보나치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 </a:t>
            </a:r>
            <a:r>
              <a:rPr lang="ko-KR" sz="1800" b="false" i="false" u="none" strike="noStrike">
                <a:solidFill>
                  <a:srgbClr val="FFFFFF"/>
                </a:solidFill>
                <a:ea typeface="Murecho Regular"/>
              </a:rPr>
              <a:t>수열</a:t>
            </a:r>
            <a:r>
              <a:rPr lang="en-US" sz="1800" b="false" i="false" u="none" strike="noStrike">
                <a:solidFill>
                  <a:srgbClr val="FFFFFF"/>
                </a:solidFill>
                <a:latin typeface="Murecho Regular"/>
              </a:rPr>
              <a:t>, etc.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92200" y="1917700"/>
            <a:ext cx="54991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수열이란</a:t>
            </a:r>
            <a:r>
              <a:rPr lang="en-US" sz="5000" b="false" i="false" u="none" strike="noStrike" spc="-100">
                <a:solidFill>
                  <a:srgbClr val="0040E0"/>
                </a:solidFill>
                <a:latin typeface="NanumGothicExtraBold"/>
              </a:rPr>
              <a:t>?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66800" y="482600"/>
            <a:ext cx="23368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수열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08000" y="482600"/>
            <a:ext cx="596900" cy="317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800" b="false" i="false" u="none" strike="noStrike">
                <a:solidFill>
                  <a:srgbClr val="000000"/>
                </a:solidFill>
                <a:latin typeface="Geologica Roman Bold"/>
              </a:rPr>
              <a:t>01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30100" y="2095500"/>
            <a:ext cx="5664200" cy="723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117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수열은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차례로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나열된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수의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열이고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,</a:t>
            </a:r>
          </a:p>
          <a:p>
            <a:pPr algn="l" lvl="0">
              <a:lnSpc>
                <a:spcPct val="121179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나열된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각각의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수를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그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수열의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항이라고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Murecho Light"/>
              </a:rPr>
              <a:t>한다</a:t>
            </a:r>
            <a:r>
              <a:rPr lang="en-US" sz="2000" b="false" i="false" u="none" strike="noStrike">
                <a:solidFill>
                  <a:srgbClr val="000000"/>
                </a:solidFill>
                <a:latin typeface="Murecho Light"/>
              </a:rPr>
              <a:t>.</a:t>
            </a:r>
          </a:p>
        </p:txBody>
      </p:sp>
      <p:grpSp>
        <p:nvGrpSpPr>
          <p:cNvPr name="Group 19" id="1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sp>
        <p:nvSpPr>
          <p:cNvPr name="TextBox 20" id="20"/>
          <p:cNvSpPr txBox="true"/>
          <p:nvPr/>
        </p:nvSpPr>
        <p:spPr>
          <a:xfrm rot="0">
            <a:off x="13677900" y="5334000"/>
            <a:ext cx="1181100" cy="1003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5600" b="false" i="false" u="none" strike="noStrike" spc="-100">
                <a:solidFill>
                  <a:srgbClr val="FFFFFF"/>
                </a:solidFill>
                <a:latin typeface="NanumGothicExtraBold"/>
              </a:rPr>
              <a:t>+ 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160500" y="5270500"/>
            <a:ext cx="1181100" cy="1003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5600" b="false" i="false" u="none" strike="noStrike" spc="-100">
                <a:solidFill>
                  <a:srgbClr val="FFFFFF"/>
                </a:solidFill>
                <a:latin typeface="NanumGothicExtraBold"/>
              </a:rPr>
              <a:t>α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pic>
        <p:nvPicPr>
          <p:cNvPr name="Picture 23" id="23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24" id="24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3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14400" y="3632200"/>
            <a:ext cx="12560300" cy="160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9000" b="false" i="false" u="none" strike="noStrike" spc="-100">
                <a:solidFill>
                  <a:srgbClr val="0040E0"/>
                </a:solidFill>
                <a:ea typeface="NanumGothicExtraBold"/>
              </a:rPr>
              <a:t>프로그래밍에서의</a:t>
            </a:r>
            <a:r>
              <a:rPr lang="en-US" sz="9000" b="false" i="false" u="none" strike="noStrike" spc="-100">
                <a:solidFill>
                  <a:srgbClr val="0040E0"/>
                </a:solidFill>
                <a:latin typeface="NanumGothicExtraBold"/>
              </a:rPr>
              <a:t> </a:t>
            </a:r>
            <a:r>
              <a:rPr lang="ko-KR" sz="9000" b="false" i="false" u="none" strike="noStrike" spc="-100">
                <a:solidFill>
                  <a:srgbClr val="0040E0"/>
                </a:solidFill>
                <a:ea typeface="NanumGothicExtraBold"/>
              </a:rPr>
              <a:t>수열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14400" y="723900"/>
            <a:ext cx="20320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0000" b="false" i="false" u="none" strike="noStrike" spc="-100">
                <a:solidFill>
                  <a:srgbClr val="0040E0"/>
                </a:solidFill>
                <a:latin typeface="Geologica Roman Bold"/>
              </a:rPr>
              <a:t>02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675100" y="9537700"/>
            <a:ext cx="11049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03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487900" y="9537700"/>
            <a:ext cx="29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04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220200" y="-12700"/>
            <a:ext cx="30734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en-US" sz="2200" b="false" i="false" u="none" strike="noStrike">
                <a:solidFill>
                  <a:srgbClr val="FFFFFF"/>
                </a:solidFill>
                <a:latin typeface="Pretendard Bold"/>
              </a:rPr>
              <a:t>01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6800" y="482600"/>
            <a:ext cx="23368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프로그래밍에서의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수열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2200" y="1917700"/>
            <a:ext cx="54991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자료형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414000" y="3416300"/>
            <a:ext cx="4038600" cy="40386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998200" y="6045200"/>
            <a:ext cx="28829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ko-KR" sz="2000" b="false" i="false" u="none" strike="noStrike">
                <a:solidFill>
                  <a:srgbClr val="0040E0"/>
                </a:solidFill>
                <a:ea typeface="NanumGothicExtraBold"/>
              </a:rPr>
              <a:t>튜플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01400" y="4775200"/>
            <a:ext cx="24765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5000" b="false" i="false" u="none" strike="noStrike" spc="-100">
                <a:solidFill>
                  <a:srgbClr val="0040E0"/>
                </a:solidFill>
                <a:latin typeface="NanumGothicExtraBold"/>
              </a:rPr>
              <a:t>(1, 2, 3)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124700" y="3416300"/>
            <a:ext cx="4038600" cy="40386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7696200" y="6045200"/>
            <a:ext cx="28829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ko-KR" sz="2000" b="false" i="false" u="none" strike="noStrike">
                <a:solidFill>
                  <a:srgbClr val="FFFFFF"/>
                </a:solidFill>
                <a:ea typeface="NanumGothicExtraBold"/>
              </a:rPr>
              <a:t>리스트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874000" y="4775200"/>
            <a:ext cx="26035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5000" b="false" i="false" u="none" strike="noStrike" spc="-100">
                <a:solidFill>
                  <a:srgbClr val="FFFFFF"/>
                </a:solidFill>
                <a:latin typeface="NanumGothicExtraBold"/>
              </a:rPr>
              <a:t>[1, 2, 3]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3822700" y="3416300"/>
            <a:ext cx="4038600" cy="40386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4406900" y="6045200"/>
            <a:ext cx="28829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ko-KR" sz="2000" b="false" i="false" u="none" strike="noStrike">
                <a:solidFill>
                  <a:srgbClr val="0040E0"/>
                </a:solidFill>
                <a:ea typeface="NanumGothicExtraBold"/>
              </a:rPr>
              <a:t>수열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610100" y="4775200"/>
            <a:ext cx="24765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5000" b="false" i="false" u="none" strike="noStrike" spc="-100">
                <a:solidFill>
                  <a:srgbClr val="0040E0"/>
                </a:solidFill>
                <a:latin typeface="NanumGothicExtraBold"/>
              </a:rPr>
              <a:t>1, 2, 3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08000" y="482600"/>
            <a:ext cx="5969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800" b="false" i="false" u="none" strike="noStrike">
                <a:solidFill>
                  <a:srgbClr val="000000"/>
                </a:solidFill>
                <a:latin typeface="Geologica Roman Bold"/>
              </a:rPr>
              <a:t>02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66800" y="3670300"/>
            <a:ext cx="6997700" cy="5257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7487900" y="9537700"/>
            <a:ext cx="29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05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09200" y="3670300"/>
            <a:ext cx="6997700" cy="52578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628900" y="4064000"/>
            <a:ext cx="38735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5000" b="false" i="false" u="none" strike="noStrike">
                <a:solidFill>
                  <a:srgbClr val="000000"/>
                </a:solidFill>
                <a:ea typeface="NanumGothicExtraBold"/>
              </a:rPr>
              <a:t>수열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315700" y="4064000"/>
            <a:ext cx="45974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5000" b="false" i="false" u="none" strike="noStrike">
                <a:solidFill>
                  <a:srgbClr val="0040E0"/>
                </a:solidFill>
                <a:ea typeface="NanumGothicExtraBold"/>
              </a:rPr>
              <a:t>리스트</a:t>
            </a:r>
          </a:p>
        </p:txBody>
      </p:sp>
      <p:grpSp>
        <p:nvGrpSpPr>
          <p:cNvPr name="Group 7" id="7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8978900" y="5981700"/>
            <a:ext cx="635000" cy="6350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559800" y="5981700"/>
            <a:ext cx="635000" cy="6350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066800" y="482600"/>
            <a:ext cx="23368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프로그래밍에서의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수열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08000" y="482600"/>
            <a:ext cx="5969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800" b="false" i="false" u="none" strike="noStrike">
                <a:solidFill>
                  <a:srgbClr val="000000"/>
                </a:solidFill>
                <a:latin typeface="Geologica Roman Bold"/>
              </a:rPr>
              <a:t>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2200" y="1917700"/>
            <a:ext cx="54991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수열과</a:t>
            </a:r>
            <a:r>
              <a:rPr lang="en-US" sz="5000" b="false" i="false" u="none" strike="noStrike" spc="-100">
                <a:solidFill>
                  <a:srgbClr val="0040E0"/>
                </a:solidFill>
                <a:latin typeface="NanumGothicExtraBold"/>
              </a:rPr>
              <a:t> </a:t>
            </a: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리스트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78000" y="6972300"/>
            <a:ext cx="22352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400" b="false" i="false" u="none" strike="noStrike">
                <a:solidFill>
                  <a:srgbClr val="000000"/>
                </a:solidFill>
                <a:ea typeface="NanumGothicExtraBold"/>
              </a:rPr>
              <a:t>이름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105400" y="6972300"/>
            <a:ext cx="22352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400" b="false" i="false" u="none" strike="noStrike">
                <a:solidFill>
                  <a:srgbClr val="000000"/>
                </a:solidFill>
                <a:ea typeface="NanumGothicExtraBold"/>
              </a:rPr>
              <a:t>항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14500" y="5575300"/>
            <a:ext cx="2374900" cy="160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9000" b="false" i="false" u="none" strike="noStrike" spc="-100">
                <a:solidFill>
                  <a:srgbClr val="000000"/>
                </a:solidFill>
                <a:latin typeface="Pretendard Bold"/>
              </a:rPr>
              <a:t>{aₙ}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873500" y="5956300"/>
            <a:ext cx="46990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5000" b="false" i="false" u="none" strike="noStrike" spc="-100">
                <a:solidFill>
                  <a:srgbClr val="000000"/>
                </a:solidFill>
                <a:latin typeface="Pretendard Bold"/>
              </a:rPr>
              <a:t>1, 2, 4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33100" y="6972300"/>
            <a:ext cx="22352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400" b="false" i="false" u="none" strike="noStrike">
                <a:solidFill>
                  <a:srgbClr val="0040E0"/>
                </a:solidFill>
                <a:ea typeface="NanumGothicExtraBold"/>
              </a:rPr>
              <a:t>이름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160500" y="6972300"/>
            <a:ext cx="22352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400" b="false" i="false" u="none" strike="noStrike">
                <a:solidFill>
                  <a:srgbClr val="0040E0"/>
                </a:solidFill>
                <a:ea typeface="NanumGothicExtraBold"/>
              </a:rPr>
              <a:t>요소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82300" y="5575300"/>
            <a:ext cx="2374900" cy="160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9000" b="false" i="false" u="none" strike="noStrike" spc="-100">
                <a:solidFill>
                  <a:srgbClr val="0040E0"/>
                </a:solidFill>
                <a:latin typeface="Pretendard Bold"/>
              </a:rPr>
              <a:t>list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576300" y="5956300"/>
            <a:ext cx="33909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en-US" sz="5000" b="false" i="false" u="none" strike="noStrike" spc="-100">
                <a:solidFill>
                  <a:srgbClr val="0040E0"/>
                </a:solidFill>
                <a:latin typeface="Pretendard Bold"/>
              </a:rPr>
              <a:t>[1, 2, 4]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pic>
        <p:nvPicPr>
          <p:cNvPr name="Picture 22" id="22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23" id="23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3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14400" y="3632200"/>
            <a:ext cx="12560300" cy="160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9000" b="false" i="false" u="none" strike="noStrike" spc="-100">
                <a:solidFill>
                  <a:srgbClr val="0040E0"/>
                </a:solidFill>
                <a:ea typeface="NanumGothicExtraBold"/>
              </a:rPr>
              <a:t>수열의</a:t>
            </a:r>
            <a:r>
              <a:rPr lang="en-US" sz="9000" b="false" i="false" u="none" strike="noStrike" spc="-100">
                <a:solidFill>
                  <a:srgbClr val="0040E0"/>
                </a:solidFill>
                <a:latin typeface="NanumGothicExtraBold"/>
              </a:rPr>
              <a:t> </a:t>
            </a:r>
            <a:r>
              <a:rPr lang="ko-KR" sz="9000" b="false" i="false" u="none" strike="noStrike" spc="-100">
                <a:solidFill>
                  <a:srgbClr val="0040E0"/>
                </a:solidFill>
                <a:ea typeface="NanumGothicExtraBold"/>
              </a:rPr>
              <a:t>정렬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14400" y="723900"/>
            <a:ext cx="20320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10000" b="false" i="false" u="none" strike="noStrike" spc="-100">
                <a:solidFill>
                  <a:srgbClr val="0040E0"/>
                </a:solidFill>
                <a:latin typeface="Geologica Roman Bold"/>
              </a:rPr>
              <a:t>03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487900" y="9537700"/>
            <a:ext cx="29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06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1290300" y="495300"/>
            <a:ext cx="6477000" cy="3556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007100" y="6083300"/>
            <a:ext cx="609600" cy="6096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66800" y="482600"/>
            <a:ext cx="23368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수열의</a:t>
            </a:r>
            <a:r>
              <a:rPr lang="en-US" sz="16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1600" b="false" i="false" u="none" strike="noStrike">
                <a:solidFill>
                  <a:srgbClr val="000000"/>
                </a:solidFill>
                <a:ea typeface="Pretendard Bold"/>
              </a:rPr>
              <a:t>정렬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2200" y="1536700"/>
            <a:ext cx="5499100" cy="1651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퀵</a:t>
            </a:r>
            <a:r>
              <a:rPr lang="en-US" sz="5000" b="false" i="false" u="none" strike="noStrike" spc="-100">
                <a:solidFill>
                  <a:srgbClr val="0040E0"/>
                </a:solidFill>
                <a:latin typeface="NanumGothicExtraBold"/>
              </a:rPr>
              <a:t> </a:t>
            </a: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정렬</a:t>
            </a:r>
          </a:p>
          <a:p>
            <a:pPr algn="l" lvl="0">
              <a:lnSpc>
                <a:spcPct val="99600"/>
              </a:lnSpc>
            </a:pPr>
            <a:r>
              <a:rPr lang="ko-KR" sz="5000" b="false" i="false" u="none" strike="noStrike" spc="-100">
                <a:solidFill>
                  <a:srgbClr val="0040E0"/>
                </a:solidFill>
                <a:ea typeface="NanumGothicExtraBold"/>
              </a:rPr>
              <a:t>알고리즘</a:t>
            </a:r>
          </a:p>
        </p:txBody>
      </p:sp>
      <p:grpSp>
        <p:nvGrpSpPr>
          <p:cNvPr name="Group 6" id="6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66800" y="4343400"/>
            <a:ext cx="1600200" cy="16002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333500" y="48387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FFFFFF"/>
                </a:solidFill>
                <a:latin typeface="NanumGothicExtraBold"/>
              </a:rPr>
              <a:t>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25800" y="48387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FFFFFF"/>
                </a:solidFill>
                <a:latin typeface="NanumGothicExtraBold"/>
              </a:rPr>
              <a:t>1</a:t>
            </a:r>
          </a:p>
        </p:txBody>
      </p:sp>
      <p:grpSp>
        <p:nvGrpSpPr>
          <p:cNvPr name="Group 10" id="10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289300" y="4343400"/>
            <a:ext cx="1600200" cy="16002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3556000" y="48387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FFFFFF"/>
                </a:solidFill>
                <a:latin typeface="NanumGothicExtraBold"/>
              </a:rPr>
              <a:t>6</a:t>
            </a:r>
          </a:p>
        </p:txBody>
      </p:sp>
      <p:grpSp>
        <p:nvGrpSpPr>
          <p:cNvPr name="Group 13" id="13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4" id="14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5511800" y="4343400"/>
            <a:ext cx="1600200" cy="1600200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5778500" y="48387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0040E0"/>
                </a:solidFill>
                <a:latin typeface="NanumGothicExtraBold"/>
              </a:rPr>
              <a:t>3</a:t>
            </a:r>
          </a:p>
        </p:txBody>
      </p:sp>
      <p:grpSp>
        <p:nvGrpSpPr>
          <p:cNvPr name="Group 16" id="16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734300" y="4343400"/>
            <a:ext cx="1600200" cy="1600200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8001000" y="48387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FFFFFF"/>
                </a:solidFill>
                <a:latin typeface="NanumGothicExtraBold"/>
              </a:rPr>
              <a:t>5</a:t>
            </a:r>
          </a:p>
        </p:txBody>
      </p:sp>
      <p:grpSp>
        <p:nvGrpSpPr>
          <p:cNvPr name="Group 19" id="19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0" id="2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956800" y="4343400"/>
            <a:ext cx="1600200" cy="1600200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10223500" y="48387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FFFFFF"/>
                </a:solidFill>
                <a:latin typeface="NanumGothicExtraBold"/>
              </a:rPr>
              <a:t>1</a:t>
            </a:r>
          </a:p>
        </p:txBody>
      </p:sp>
      <p:grpSp>
        <p:nvGrpSpPr>
          <p:cNvPr name="Group 22" id="22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3" id="23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66800" y="6807200"/>
            <a:ext cx="1600200" cy="1600200"/>
          </a:xfrm>
          <a:prstGeom prst="rect">
            <a:avLst/>
          </a:prstGeom>
        </p:spPr>
      </p:pic>
      <p:sp>
        <p:nvSpPr>
          <p:cNvPr name="TextBox 24" id="24"/>
          <p:cNvSpPr txBox="true"/>
          <p:nvPr/>
        </p:nvSpPr>
        <p:spPr>
          <a:xfrm rot="0">
            <a:off x="1333500" y="73025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FFFFFF"/>
                </a:solidFill>
                <a:latin typeface="NanumGothicExtraBold"/>
              </a:rPr>
              <a:t>1</a:t>
            </a:r>
          </a:p>
        </p:txBody>
      </p:sp>
      <p:grpSp>
        <p:nvGrpSpPr>
          <p:cNvPr name="Group 25" id="25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6" id="2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3276600" y="6807200"/>
            <a:ext cx="1600200" cy="1600200"/>
          </a:xfrm>
          <a:prstGeom prst="rect">
            <a:avLst/>
          </a:prstGeom>
        </p:spPr>
      </p:pic>
      <p:sp>
        <p:nvSpPr>
          <p:cNvPr name="TextBox 27" id="27"/>
          <p:cNvSpPr txBox="true"/>
          <p:nvPr/>
        </p:nvSpPr>
        <p:spPr>
          <a:xfrm rot="0">
            <a:off x="3543300" y="73025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FFFFFF"/>
                </a:solidFill>
                <a:latin typeface="NanumGothicExtraBold"/>
              </a:rPr>
              <a:t>2</a:t>
            </a:r>
          </a:p>
        </p:txBody>
      </p:sp>
      <p:grpSp>
        <p:nvGrpSpPr>
          <p:cNvPr name="Group 28" id="28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29" id="2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956800" y="6807200"/>
            <a:ext cx="1600200" cy="1600200"/>
          </a:xfrm>
          <a:prstGeom prst="rect">
            <a:avLst/>
          </a:prstGeom>
        </p:spPr>
      </p:pic>
      <p:sp>
        <p:nvSpPr>
          <p:cNvPr name="TextBox 30" id="30"/>
          <p:cNvSpPr txBox="true"/>
          <p:nvPr/>
        </p:nvSpPr>
        <p:spPr>
          <a:xfrm rot="0">
            <a:off x="10223500" y="73025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FFFFFF"/>
                </a:solidFill>
                <a:latin typeface="NanumGothicExtraBold"/>
              </a:rPr>
              <a:t>6</a:t>
            </a:r>
          </a:p>
        </p:txBody>
      </p:sp>
      <p:grpSp>
        <p:nvGrpSpPr>
          <p:cNvPr name="Group 31" id="31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2" id="32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734300" y="6807200"/>
            <a:ext cx="1600200" cy="1600200"/>
          </a:xfrm>
          <a:prstGeom prst="rect">
            <a:avLst/>
          </a:prstGeom>
        </p:spPr>
      </p:pic>
      <p:sp>
        <p:nvSpPr>
          <p:cNvPr name="TextBox 33" id="33"/>
          <p:cNvSpPr txBox="true"/>
          <p:nvPr/>
        </p:nvSpPr>
        <p:spPr>
          <a:xfrm rot="0">
            <a:off x="8001000" y="73025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FFFFFF"/>
                </a:solidFill>
                <a:latin typeface="NanumGothicExtraBold"/>
              </a:rPr>
              <a:t>5</a:t>
            </a:r>
          </a:p>
        </p:txBody>
      </p:sp>
      <p:grpSp>
        <p:nvGrpSpPr>
          <p:cNvPr name="Group 34" id="34"/>
          <p:cNvGrpSpPr/>
          <p:nvPr/>
        </p:nvGrpSpPr>
        <p:grpSpPr>
          <a:xfrm>
            <a:off x="2147483647" y="2147483647"/>
            <a:ext cx="2147483647" cy="2147483647"/>
          </a:xfrm>
        </p:grpSpPr>
      </p:grpSp>
      <p:pic>
        <p:nvPicPr>
          <p:cNvPr name="Picture 35" id="35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5511800" y="6807200"/>
            <a:ext cx="1600200" cy="1600200"/>
          </a:xfrm>
          <a:prstGeom prst="rect">
            <a:avLst/>
          </a:prstGeom>
        </p:spPr>
      </p:pic>
      <p:sp>
        <p:nvSpPr>
          <p:cNvPr name="TextBox 36" id="36"/>
          <p:cNvSpPr txBox="true"/>
          <p:nvPr/>
        </p:nvSpPr>
        <p:spPr>
          <a:xfrm rot="0">
            <a:off x="5778500" y="7302500"/>
            <a:ext cx="1066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3300" b="false" i="false" u="none" strike="noStrike">
                <a:solidFill>
                  <a:srgbClr val="0040E0"/>
                </a:solidFill>
                <a:latin typeface="NanumGothicExtraBold"/>
              </a:rPr>
              <a:t>3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5194300" y="3505200"/>
            <a:ext cx="22352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3400" b="false" i="false" u="none" strike="noStrike">
                <a:solidFill>
                  <a:srgbClr val="0040E0"/>
                </a:solidFill>
                <a:ea typeface="NanumGothicExtraBold"/>
              </a:rPr>
              <a:t>축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508000" y="9563100"/>
            <a:ext cx="156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600" b="true" i="false" u="none" strike="noStrike">
                <a:solidFill>
                  <a:srgbClr val="0040E0"/>
                </a:solidFill>
                <a:latin typeface="Pretendard Medium"/>
              </a:rPr>
              <a:t>21213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Medium"/>
              </a:rPr>
              <a:t>안준혁</a:t>
            </a:r>
          </a:p>
        </p:txBody>
      </p:sp>
      <p:pic>
        <p:nvPicPr>
          <p:cNvPr name="Picture 39" id="39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701800" y="9702800"/>
            <a:ext cx="215900" cy="12700"/>
          </a:xfrm>
          <a:prstGeom prst="rect">
            <a:avLst/>
          </a:prstGeom>
        </p:spPr>
      </p:pic>
      <p:sp>
        <p:nvSpPr>
          <p:cNvPr name="TextBox 40" id="40"/>
          <p:cNvSpPr txBox="true"/>
          <p:nvPr/>
        </p:nvSpPr>
        <p:spPr>
          <a:xfrm rot="0">
            <a:off x="2006600" y="9563100"/>
            <a:ext cx="31623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수열과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정렬</a:t>
            </a:r>
            <a:r>
              <a:rPr lang="en-US" sz="1600" b="true" i="false" u="none" strike="noStrike">
                <a:solidFill>
                  <a:srgbClr val="0040E0"/>
                </a:solidFill>
                <a:latin typeface="Pretendard Regular"/>
              </a:rPr>
              <a:t> </a:t>
            </a:r>
            <a:r>
              <a:rPr lang="ko-KR" sz="1600" b="true" i="false" u="none" strike="noStrike">
                <a:solidFill>
                  <a:srgbClr val="0040E0"/>
                </a:solidFill>
                <a:ea typeface="Pretendard Regular"/>
              </a:rPr>
              <a:t>알고리즘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7487900" y="9537700"/>
            <a:ext cx="292100" cy="29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1600" b="false" i="false" u="none" strike="noStrike">
                <a:solidFill>
                  <a:srgbClr val="0040E0"/>
                </a:solidFill>
                <a:latin typeface="Murecho Regular"/>
              </a:rPr>
              <a:t>07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508000" y="482600"/>
            <a:ext cx="596900" cy="33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en-US" sz="1800" b="false" i="false" u="none" strike="noStrike">
                <a:solidFill>
                  <a:srgbClr val="000000"/>
                </a:solidFill>
                <a:latin typeface="Geologica Roman Bold"/>
              </a:rPr>
              <a:t>03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